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9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8" roundtripDataSignature="AMtx7mgrmyPi+twgyy/vFGpYNeeNVYmd4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/>
    <p:restoredTop sz="94626"/>
  </p:normalViewPr>
  <p:slideViewPr>
    <p:cSldViewPr snapToGrid="0">
      <p:cViewPr varScale="1">
        <p:scale>
          <a:sx n="105" d="100"/>
          <a:sy n="105" d="100"/>
        </p:scale>
        <p:origin x="9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customschemas.google.com/relationships/presentationmetadata" Target="meta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8" name="Google Shape;148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54" name="Google Shape;154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60" name="Google Shape;160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66" name="Google Shape;166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72" name="Google Shape;172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78" name="Google Shape;178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1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84" name="Google Shape;184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1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1" name="Google Shape;191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8" name="Google Shape;198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05" name="Google Shape;205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2" name="Google Shape;9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2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12" name="Google Shape;212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219" name="Google Shape;219;p2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0" name="Google Shape;220;p2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22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2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26" name="Google Shape;226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2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32" name="Google Shape;232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9" name="Google Shape;9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07" name="Google Shape;107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Behavioural Excesses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Char char="•"/>
            </a:pPr>
            <a:r>
              <a:rPr lang="en-US"/>
              <a:t>Splinter skills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Char char="•"/>
            </a:pPr>
            <a:r>
              <a:rPr lang="en-US"/>
              <a:t>Disruptive Behaviour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Char char="•"/>
            </a:pPr>
            <a:r>
              <a:rPr lang="en-US"/>
              <a:t>Stereotypic Behaviour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Char char="•"/>
            </a:pPr>
            <a:r>
              <a:rPr lang="en-US"/>
              <a:t>Repetitive Behaviour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Behavioural Deficits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Char char="•"/>
            </a:pPr>
            <a:r>
              <a:rPr lang="en-US"/>
              <a:t>Language and communication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Char char="•"/>
            </a:pPr>
            <a:r>
              <a:rPr lang="en-US"/>
              <a:t>Social and emotional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Char char="•"/>
            </a:pPr>
            <a:r>
              <a:rPr lang="en-US"/>
              <a:t>Perspective taking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Char char="•"/>
            </a:pPr>
            <a:r>
              <a:rPr lang="en-US"/>
              <a:t>Lack of age appropriate play skills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Char char="•"/>
            </a:pPr>
            <a:r>
              <a:rPr lang="en-US"/>
              <a:t>Inflexibility to change routines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Char char="•"/>
            </a:pPr>
            <a:r>
              <a:rPr lang="en-US"/>
              <a:t>Lack of joint attention</a:t>
            </a:r>
            <a:endParaRPr/>
          </a:p>
        </p:txBody>
      </p:sp>
      <p:sp>
        <p:nvSpPr>
          <p:cNvPr id="108" name="Google Shape;108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5" name="Google Shape;115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1" name="Google Shape;121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7" name="Google Shape;127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4" name="Google Shape;134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1" name="Google Shape;141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5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 Rounded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5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3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34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3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3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5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35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3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3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3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2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7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 Rounded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27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28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9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29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29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29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29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2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3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3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3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3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3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3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3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3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 Rounded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32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32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3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3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3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 Rounded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33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33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3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3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3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 Rounded"/>
              <a:buNone/>
              <a:defRPr sz="4400" b="1" i="0" u="none" strike="noStrike" cap="none">
                <a:solidFill>
                  <a:schemeClr val="dk1"/>
                </a:solidFill>
                <a:latin typeface="Arial Rounded"/>
                <a:ea typeface="Arial Rounded"/>
                <a:cs typeface="Arial Rounded"/>
                <a:sym typeface="Arial Rounde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2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445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Char char="•"/>
              <a:defRPr sz="3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191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  <a:defRPr sz="3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406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937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1VA6Q3vTC_o?feature=oembed" TargetMode="External"/><Relationship Id="rId4" Type="http://schemas.openxmlformats.org/officeDocument/2006/relationships/image" Target="../media/image4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KZG994z3uRQ?feature=oembed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utismspeaks.org/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cdc.gov/ncbddd/autism/facts.html" TargetMode="External"/><Relationship Id="rId4" Type="http://schemas.openxmlformats.org/officeDocument/2006/relationships/hyperlink" Target="https://www.mayoclinic.org/diseases-conditions/autism-spectrum-disorder/symptoms-causes/syc-20352928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 Rounded"/>
              <a:buNone/>
            </a:pPr>
            <a:r>
              <a:rPr lang="en-US"/>
              <a:t>What is Autism Spectrum Disorder</a:t>
            </a:r>
            <a:endParaRPr/>
          </a:p>
        </p:txBody>
      </p:sp>
      <p:sp>
        <p:nvSpPr>
          <p:cNvPr id="89" name="Google Shape;89;p1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dirty="0"/>
              <a:t>Staff Training Manual </a:t>
            </a:r>
            <a:r>
              <a:rPr lang="en-US"/>
              <a:t>– Series – Part 1</a:t>
            </a: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dirty="0"/>
              <a:t>Created by: Shayna Gaunt, BCBA</a:t>
            </a: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dirty="0"/>
              <a:t>How to ABA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 Rounded"/>
              <a:buNone/>
            </a:pPr>
            <a:r>
              <a:rPr lang="en-US"/>
              <a:t>Behavioral Excesses</a:t>
            </a:r>
            <a:endParaRPr/>
          </a:p>
        </p:txBody>
      </p:sp>
      <p:sp>
        <p:nvSpPr>
          <p:cNvPr id="151" name="Google Shape;151;p1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</a:pPr>
            <a:r>
              <a:rPr lang="en-US"/>
              <a:t>Disruptive Behavior </a:t>
            </a:r>
            <a:endParaRPr/>
          </a:p>
          <a:p>
            <a:pPr marL="990600" lvl="1" indent="-533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</a:pPr>
            <a:r>
              <a:rPr lang="en-US"/>
              <a:t>Tantrums, non-compliance, physical aggression, self-injury</a:t>
            </a:r>
            <a:endParaRPr/>
          </a:p>
          <a:p>
            <a:pPr marL="457200" lvl="1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</a:pP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</a:pPr>
            <a:r>
              <a:rPr lang="en-US"/>
              <a:t>Stereotypic Behavior </a:t>
            </a:r>
            <a:endParaRPr/>
          </a:p>
          <a:p>
            <a:pPr marL="990600" lvl="1" indent="-533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</a:pPr>
            <a:r>
              <a:rPr lang="en-US"/>
              <a:t>Visual, auditory, olfactory, tactile, proprioceptive, rituals</a:t>
            </a:r>
            <a:endParaRPr/>
          </a:p>
          <a:p>
            <a:pPr marL="457200" lvl="1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</a:pP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</a:pPr>
            <a:r>
              <a:rPr lang="en-US"/>
              <a:t>Splinter Skills </a:t>
            </a:r>
            <a:endParaRPr/>
          </a:p>
          <a:p>
            <a:pPr marL="990600" lvl="1" indent="-533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</a:pPr>
            <a:r>
              <a:rPr lang="en-US"/>
              <a:t>Hyperlexia, superior rote memory, affinity towards numbers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 Rounded"/>
              <a:buNone/>
            </a:pPr>
            <a:r>
              <a:rPr lang="en-US"/>
              <a:t>Behavioral Deficits</a:t>
            </a:r>
            <a:endParaRPr/>
          </a:p>
        </p:txBody>
      </p:sp>
      <p:sp>
        <p:nvSpPr>
          <p:cNvPr id="157" name="Google Shape;157;p11"/>
          <p:cNvSpPr txBox="1">
            <a:spLocks noGrp="1"/>
          </p:cNvSpPr>
          <p:nvPr>
            <p:ph type="body" idx="1"/>
          </p:nvPr>
        </p:nvSpPr>
        <p:spPr>
          <a:xfrm>
            <a:off x="838200" y="1582058"/>
            <a:ext cx="10515600" cy="47026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sz="3200"/>
              <a:t>Impaired Language </a:t>
            </a:r>
            <a:endParaRPr/>
          </a:p>
          <a:p>
            <a:pPr marL="990600" lvl="1" indent="-533400" algn="l" rtl="0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/>
              <a:t>Mutism, echolalia, inappropriate inflection, volume, and content</a:t>
            </a:r>
            <a:endParaRPr/>
          </a:p>
          <a:p>
            <a:pPr marL="990600" lvl="1" indent="-533400" algn="l" rtl="0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/>
              <a:t>Receptive understanding and expressive output</a:t>
            </a:r>
            <a:endParaRPr/>
          </a:p>
          <a:p>
            <a:pPr marL="990600" lvl="1" indent="-393700" algn="l" rtl="0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endParaRPr sz="2200"/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sz="3200"/>
              <a:t>Social and Emotional </a:t>
            </a:r>
            <a:endParaRPr/>
          </a:p>
          <a:p>
            <a:pPr marL="990600" lvl="1" indent="-533400" algn="l" rtl="0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/>
              <a:t>Avoidance or escape from social interactions and physical contact, lack of response to fear-evoking stimuli, displaying flat or non-contextual affect such as inappropriate laughter or crying</a:t>
            </a:r>
            <a:endParaRPr/>
          </a:p>
          <a:p>
            <a:pPr marL="990600" lvl="1" indent="-393700" algn="l" rtl="0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endParaRPr sz="2200"/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sz="3200"/>
              <a:t>Attention </a:t>
            </a:r>
            <a:endParaRPr/>
          </a:p>
          <a:p>
            <a:pPr marL="990600" lvl="1" indent="-533400" algn="l" rtl="0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/>
              <a:t>Ability to stay on task for an appropriate amount of time, short attention to task, poor eye contact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2"/>
          <p:cNvSpPr txBox="1">
            <a:spLocks noGrp="1"/>
          </p:cNvSpPr>
          <p:nvPr>
            <p:ph type="title"/>
          </p:nvPr>
        </p:nvSpPr>
        <p:spPr>
          <a:xfrm>
            <a:off x="838200" y="13289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 Rounded"/>
              <a:buNone/>
            </a:pPr>
            <a:r>
              <a:rPr lang="en-US"/>
              <a:t>Behavioral Deficits</a:t>
            </a:r>
            <a:endParaRPr/>
          </a:p>
        </p:txBody>
      </p:sp>
      <p:sp>
        <p:nvSpPr>
          <p:cNvPr id="163" name="Google Shape;163;p12"/>
          <p:cNvSpPr txBox="1">
            <a:spLocks noGrp="1"/>
          </p:cNvSpPr>
          <p:nvPr>
            <p:ph type="body" idx="1"/>
          </p:nvPr>
        </p:nvSpPr>
        <p:spPr>
          <a:xfrm>
            <a:off x="838200" y="1392920"/>
            <a:ext cx="10744200" cy="46094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</a:pPr>
            <a:r>
              <a:rPr lang="en-US" sz="3000"/>
              <a:t>Deficits in Play </a:t>
            </a:r>
            <a:endParaRPr/>
          </a:p>
          <a:p>
            <a:pPr marL="990600" lvl="1" indent="-533400" algn="l" rtl="0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700"/>
              <a:buChar char="•"/>
            </a:pPr>
            <a:r>
              <a:rPr lang="en-US" sz="2700"/>
              <a:t>Interactive, symbolic, pretend, peer play) </a:t>
            </a:r>
            <a:endParaRPr/>
          </a:p>
          <a:p>
            <a:pPr marL="990600" lvl="1" indent="-393700" algn="l" rtl="0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endParaRPr sz="2200"/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</a:pPr>
            <a:r>
              <a:rPr lang="en-US" sz="3000"/>
              <a:t>Abnormal Responses to Sensory Stimulation </a:t>
            </a:r>
            <a:endParaRPr/>
          </a:p>
          <a:p>
            <a:pPr marL="990600" lvl="1" indent="-533400" algn="l" rtl="0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700"/>
              <a:buChar char="•"/>
            </a:pPr>
            <a:r>
              <a:rPr lang="en-US" sz="2700"/>
              <a:t>Visual, auditory, tactile</a:t>
            </a:r>
            <a:endParaRPr/>
          </a:p>
          <a:p>
            <a:pPr marL="990600" lvl="1" indent="-393700" algn="l" rtl="0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endParaRPr sz="2200"/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</a:pPr>
            <a:r>
              <a:rPr lang="en-US" sz="3000"/>
              <a:t>Stimulus Over-Selectivity </a:t>
            </a:r>
            <a:endParaRPr/>
          </a:p>
          <a:p>
            <a:pPr marL="990600" lvl="1" indent="-533400" algn="l" rtl="0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700"/>
              <a:buChar char="•"/>
            </a:pPr>
            <a:r>
              <a:rPr lang="en-US" sz="2700"/>
              <a:t>Circumlocution—attending to a specific part of a stimulus rather than to the stimulus as a whole</a:t>
            </a:r>
            <a:endParaRPr/>
          </a:p>
          <a:p>
            <a:pPr marL="457200" lvl="1" indent="0" algn="l" rtl="0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 sz="2000"/>
              <a:t> </a:t>
            </a:r>
            <a:endParaRPr/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</a:pPr>
            <a:r>
              <a:rPr lang="en-US" sz="3000"/>
              <a:t>Cognitive Deficits </a:t>
            </a:r>
            <a:endParaRPr/>
          </a:p>
          <a:p>
            <a:pPr marL="990600" lvl="1" indent="-533400" algn="l" rtl="0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</a:pPr>
            <a:r>
              <a:rPr lang="en-US" sz="2600"/>
              <a:t>Mental retardation, regressing of acquired skills, scattered learning curves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 Rounded"/>
              <a:buNone/>
            </a:pPr>
            <a:r>
              <a:rPr lang="en-US"/>
              <a:t>Impaired Social Development</a:t>
            </a:r>
            <a:endParaRPr/>
          </a:p>
        </p:txBody>
      </p:sp>
      <p:sp>
        <p:nvSpPr>
          <p:cNvPr id="169" name="Google Shape;169;p13"/>
          <p:cNvSpPr txBox="1">
            <a:spLocks noGrp="1"/>
          </p:cNvSpPr>
          <p:nvPr>
            <p:ph type="body" idx="1"/>
          </p:nvPr>
        </p:nvSpPr>
        <p:spPr>
          <a:xfrm>
            <a:off x="838199" y="1690688"/>
            <a:ext cx="10773229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lang="en-US" sz="3600"/>
              <a:t>Failure to initiate or respond to conversation</a:t>
            </a:r>
            <a:endParaRPr/>
          </a:p>
          <a:p>
            <a:pPr marL="228600" lvl="0" indent="-2286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lang="en-US" sz="3600"/>
              <a:t>Inability to read non-verbal cues (gestures, idioms, etc.)</a:t>
            </a:r>
            <a:endParaRPr/>
          </a:p>
          <a:p>
            <a:pPr marL="228600" lvl="0" indent="-2286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lang="en-US" sz="3600"/>
              <a:t>Reduced sharing of interests, emotions, affect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lang="en-US" sz="3600"/>
              <a:t>Poor eye contact, body language, facial expressions 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lang="en-US" sz="3600"/>
              <a:t>Difficulty in imaginative play, making friends, adjusting behavior to suit various social context </a:t>
            </a:r>
            <a:endParaRPr/>
          </a:p>
          <a:p>
            <a:pPr marL="228600" lvl="0" indent="-127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 Rounded"/>
              <a:buNone/>
            </a:pPr>
            <a:r>
              <a:rPr lang="en-US"/>
              <a:t>Restricted, Repetitive Behavior</a:t>
            </a:r>
            <a:endParaRPr/>
          </a:p>
        </p:txBody>
      </p:sp>
      <p:sp>
        <p:nvSpPr>
          <p:cNvPr id="175" name="Google Shape;175;p1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Char char="•"/>
            </a:pPr>
            <a:r>
              <a:rPr lang="en-US"/>
              <a:t>Restricted interests, activities </a:t>
            </a:r>
            <a:endParaRPr/>
          </a:p>
          <a:p>
            <a:pPr marL="228600" lvl="0" indent="-2286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400"/>
              <a:buChar char="•"/>
            </a:pPr>
            <a:r>
              <a:rPr lang="en-US"/>
              <a:t>Perseveration on topics, fixated interests</a:t>
            </a:r>
            <a:endParaRPr/>
          </a:p>
          <a:p>
            <a:pPr marL="228600" lvl="0" indent="-2286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400"/>
              <a:buChar char="•"/>
            </a:pPr>
            <a:r>
              <a:rPr lang="en-US"/>
              <a:t>Sometimes rigid, inflexible </a:t>
            </a:r>
            <a:endParaRPr/>
          </a:p>
          <a:p>
            <a:pPr marL="228600" lvl="0" indent="-2286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400"/>
              <a:buChar char="•"/>
            </a:pPr>
            <a:r>
              <a:rPr lang="en-US"/>
              <a:t>Insistence on sameness </a:t>
            </a:r>
            <a:endParaRPr/>
          </a:p>
          <a:p>
            <a:pPr marL="228600" lvl="0" indent="-2286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400"/>
              <a:buChar char="•"/>
            </a:pPr>
            <a:r>
              <a:rPr lang="en-US"/>
              <a:t>Stereotypic behavior (“Stimming”)</a:t>
            </a:r>
            <a:endParaRPr/>
          </a:p>
          <a:p>
            <a:pPr marL="228600" lvl="0" indent="-2286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400"/>
              <a:buChar char="•"/>
            </a:pPr>
            <a:r>
              <a:rPr lang="en-US"/>
              <a:t>Hyper/Hypo-activity to sensory input</a:t>
            </a:r>
            <a:endParaRPr/>
          </a:p>
          <a:p>
            <a:pPr marL="228600" lvl="0" indent="-2286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400"/>
              <a:buChar char="•"/>
            </a:pPr>
            <a:r>
              <a:rPr lang="en-US"/>
              <a:t>Can affect executive functioning/organization </a:t>
            </a:r>
            <a:endParaRPr/>
          </a:p>
          <a:p>
            <a:pPr marL="228600" lvl="0" indent="-127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</a:pPr>
            <a:endParaRPr/>
          </a:p>
          <a:p>
            <a:pPr marL="228600" lvl="0" indent="-127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 Rounded"/>
              <a:buNone/>
            </a:pPr>
            <a:r>
              <a:rPr lang="en-US"/>
              <a:t>Video</a:t>
            </a:r>
            <a:endParaRPr/>
          </a:p>
        </p:txBody>
      </p:sp>
      <p:pic>
        <p:nvPicPr>
          <p:cNvPr id="4" name="Online Media 3" descr="How to Recognize the Early Signs of Autism">
            <a:hlinkClick r:id="" action="ppaction://media"/>
            <a:extLst>
              <a:ext uri="{FF2B5EF4-FFF2-40B4-BE49-F238E27FC236}">
                <a16:creationId xmlns:a16="http://schemas.microsoft.com/office/drawing/2014/main" id="{208F4122-06C9-5530-1A1F-429696E2855D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627931" y="1469541"/>
            <a:ext cx="6936137" cy="39189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1635D3-8039-64E8-7BE2-4259F9019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Video</a:t>
            </a:r>
          </a:p>
        </p:txBody>
      </p:sp>
      <p:pic>
        <p:nvPicPr>
          <p:cNvPr id="4" name="Online Media 3" descr="What is Autism Spectrum Disorder?">
            <a:hlinkClick r:id="" action="ppaction://media"/>
            <a:extLst>
              <a:ext uri="{FF2B5EF4-FFF2-40B4-BE49-F238E27FC236}">
                <a16:creationId xmlns:a16="http://schemas.microsoft.com/office/drawing/2014/main" id="{A46A7C25-3634-F23B-5E4C-D0822EC9582B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697604" y="1522687"/>
            <a:ext cx="8796792" cy="4970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4226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 Rounded"/>
              <a:buNone/>
            </a:pPr>
            <a:r>
              <a:rPr lang="en-US"/>
              <a:t>Autism Prevalence </a:t>
            </a:r>
            <a:endParaRPr/>
          </a:p>
        </p:txBody>
      </p:sp>
      <p:sp>
        <p:nvSpPr>
          <p:cNvPr id="187" name="Google Shape;187;p16"/>
          <p:cNvSpPr txBox="1">
            <a:spLocks noGrp="1"/>
          </p:cNvSpPr>
          <p:nvPr>
            <p:ph type="body" idx="1"/>
          </p:nvPr>
        </p:nvSpPr>
        <p:spPr>
          <a:xfrm>
            <a:off x="838200" y="1690688"/>
            <a:ext cx="10744200" cy="46212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77500" lnSpcReduction="20000"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1 in 54 children in USA diagnosed with ASD (2020, CDC)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1 in 34 boys identified with autism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1 in 144 girls identified with autism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Boys are four times more likely to be diagnosed with autism than girls.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Autism ranges from mild to severe: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44% have IQ scores in the average to above average range (i.e., IQ &gt;85)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25% are in the borderline range (IQ 71–85)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31% of children with ASD have an intellectual disability (intelligence quotient [IQ] &lt;70)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Autism affects all ethnic and socioeconomic groups.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Early intervention affords the best opportunity to support healthy development and deliver benefits across the lifespan.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There is no medical detection for autism.</a:t>
            </a:r>
            <a:endParaRPr/>
          </a:p>
          <a:p>
            <a:pPr marL="228600" lvl="0" indent="-6127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/>
          </a:p>
        </p:txBody>
      </p:sp>
      <p:sp>
        <p:nvSpPr>
          <p:cNvPr id="188" name="Google Shape;188;p16"/>
          <p:cNvSpPr txBox="1"/>
          <p:nvPr/>
        </p:nvSpPr>
        <p:spPr>
          <a:xfrm>
            <a:off x="5921828" y="6311900"/>
            <a:ext cx="507671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https://www.autismspeaks.org/autism-statistics-asd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 Rounded"/>
              <a:buNone/>
            </a:pPr>
            <a:r>
              <a:rPr lang="en-US"/>
              <a:t>Causes of Autism Spectrum Disorder </a:t>
            </a:r>
            <a:endParaRPr/>
          </a:p>
        </p:txBody>
      </p:sp>
      <p:sp>
        <p:nvSpPr>
          <p:cNvPr id="194" name="Google Shape;194;p1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Research indicates: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Genetics are involved in the vast majority of cases. 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Children born to older parents are at a higher risk for having autism. 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Parents who have a child with ASD have a 2 to 18 percent chance of having a second child who is also affected. 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Among identical twins, if one child has autism, the other will be affected about 36 to 95 percent of the time. 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In non-identical twins, if one child has autism, then the other is affected about 31 percent of the time.  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Vaccines do not cause autism. </a:t>
            </a:r>
            <a:endParaRPr/>
          </a:p>
          <a:p>
            <a:pPr marL="228600" lvl="0" indent="-2889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/>
          </a:p>
        </p:txBody>
      </p:sp>
      <p:sp>
        <p:nvSpPr>
          <p:cNvPr id="195" name="Google Shape;195;p17"/>
          <p:cNvSpPr txBox="1"/>
          <p:nvPr/>
        </p:nvSpPr>
        <p:spPr>
          <a:xfrm>
            <a:off x="5921828" y="6311900"/>
            <a:ext cx="507671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https://www.autismspeaks.org/autism-statistics-asd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 Rounded"/>
              <a:buNone/>
            </a:pPr>
            <a:r>
              <a:rPr lang="en-US"/>
              <a:t>Associated Health Conditions</a:t>
            </a:r>
            <a:endParaRPr/>
          </a:p>
        </p:txBody>
      </p:sp>
      <p:sp>
        <p:nvSpPr>
          <p:cNvPr id="201" name="Google Shape;201;p18"/>
          <p:cNvSpPr txBox="1">
            <a:spLocks noGrp="1"/>
          </p:cNvSpPr>
          <p:nvPr>
            <p:ph type="body" idx="1"/>
          </p:nvPr>
        </p:nvSpPr>
        <p:spPr>
          <a:xfrm>
            <a:off x="838200" y="1690688"/>
            <a:ext cx="10628086" cy="46212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70000" lnSpcReduction="20000"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30-61% also have Attention Deficient Hyperactivity Disorder (ADHD) 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More than 50% have chronic sleep problems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11-40% are also affected by anxiety disorders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Depression affects an estimated 7% of children and 26% of adults with autism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Chronic gastrointestinal disorders are 8x more likely in children with ASD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1/3 of people with autism have epilepsy (seizure disorder)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Schizophrenia affects 4-35% of adults with autism. 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(Schizophrenia affects an estimated 1.1 percent of the general population)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1/3 of 2–5-year-old's with ASD are overweight; 16% are obese. 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(23% of 2-5-year-old’s in the general population are overweight; 10% medically obese)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Autism-associated health problems extend across the life span 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From young children to senior citizens. </a:t>
            </a:r>
            <a:endParaRPr/>
          </a:p>
        </p:txBody>
      </p:sp>
      <p:sp>
        <p:nvSpPr>
          <p:cNvPr id="202" name="Google Shape;202;p18"/>
          <p:cNvSpPr txBox="1"/>
          <p:nvPr/>
        </p:nvSpPr>
        <p:spPr>
          <a:xfrm>
            <a:off x="5921828" y="6311900"/>
            <a:ext cx="507671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https://www.autismspeaks.org/autism-statistics-asd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 Rounded"/>
              <a:buNone/>
            </a:pPr>
            <a:r>
              <a:rPr lang="en-US"/>
              <a:t>Pre-Test</a:t>
            </a:r>
            <a:endParaRPr/>
          </a:p>
        </p:txBody>
      </p:sp>
      <p:sp>
        <p:nvSpPr>
          <p:cNvPr id="95" name="Google Shape;95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AutoNum type="arabicPeriod"/>
            </a:pPr>
            <a:r>
              <a:rPr lang="en-US" sz="1800"/>
              <a:t>What does ASD stand for? </a:t>
            </a:r>
            <a:endParaRPr/>
          </a:p>
          <a:p>
            <a:pPr marL="342900" lvl="0" indent="-3429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AutoNum type="arabicPeriod"/>
            </a:pPr>
            <a:r>
              <a:rPr lang="en-US" sz="1800"/>
              <a:t>How many levels of ASD does the DSM-V specify? </a:t>
            </a:r>
            <a:endParaRPr/>
          </a:p>
          <a:p>
            <a:pPr marL="342900" lvl="0" indent="-3429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AutoNum type="arabicPeriod"/>
            </a:pPr>
            <a:r>
              <a:rPr lang="en-US" sz="1800"/>
              <a:t>Autism can be characterized behavioral ________ and behavioral deficits</a:t>
            </a:r>
            <a:endParaRPr/>
          </a:p>
          <a:p>
            <a:pPr marL="342900" lvl="0" indent="-3429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AutoNum type="arabicPeriod"/>
            </a:pPr>
            <a:r>
              <a:rPr lang="en-US" sz="1800"/>
              <a:t>Autism is characterized by deficits in  _______, ________, and ______.</a:t>
            </a:r>
            <a:endParaRPr/>
          </a:p>
          <a:p>
            <a:pPr marL="342900" lvl="0" indent="-2286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endParaRPr sz="1800"/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 sz="1800"/>
              <a:t>True or False:</a:t>
            </a:r>
            <a:endParaRPr/>
          </a:p>
          <a:p>
            <a:pPr marL="342900" lvl="0" indent="-3429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 startAt="5"/>
            </a:pPr>
            <a:r>
              <a:rPr lang="en-US" sz="1800"/>
              <a:t>Autism used to be classified as Schizophrenia </a:t>
            </a:r>
            <a:endParaRPr/>
          </a:p>
          <a:p>
            <a:pPr marL="342900" lvl="0" indent="-3429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 startAt="5"/>
            </a:pPr>
            <a:r>
              <a:rPr lang="en-US" sz="1800"/>
              <a:t>Autism is a spectrum, ranging from mild to severe</a:t>
            </a:r>
            <a:endParaRPr/>
          </a:p>
          <a:p>
            <a:pPr marL="342900" lvl="0" indent="-3429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 startAt="5"/>
            </a:pPr>
            <a:r>
              <a:rPr lang="en-US" sz="1800"/>
              <a:t>Boys are 4x more likely than girls to be diagnosed with autism </a:t>
            </a:r>
            <a:endParaRPr/>
          </a:p>
          <a:p>
            <a:pPr marL="342900" lvl="0" indent="-3429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 startAt="5"/>
            </a:pPr>
            <a:r>
              <a:rPr lang="en-US" sz="1800"/>
              <a:t>Causes of autism include older parents</a:t>
            </a:r>
            <a:endParaRPr/>
          </a:p>
          <a:p>
            <a:pPr marL="342900" lvl="0" indent="-3429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 startAt="5"/>
            </a:pPr>
            <a:r>
              <a:rPr lang="en-US" sz="1800"/>
              <a:t>More than 50% of children with autism have chronic sleep problems </a:t>
            </a:r>
            <a:endParaRPr/>
          </a:p>
          <a:p>
            <a:pPr marL="342900" lvl="0" indent="-3429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 startAt="5"/>
            </a:pPr>
            <a:r>
              <a:rPr lang="en-US" sz="1800"/>
              <a:t>Some people with autism also have ADHD and/or anxiety </a:t>
            </a:r>
            <a:endParaRPr/>
          </a:p>
          <a:p>
            <a:pPr marL="342900" lvl="0" indent="-2286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/>
          </a:p>
          <a:p>
            <a:pPr marL="342900" lvl="0" indent="-2286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/>
          </a:p>
          <a:p>
            <a:pPr marL="342900" lvl="0" indent="-2286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/>
          </a:p>
          <a:p>
            <a:pPr marL="342900" lvl="0" indent="-2286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endParaRPr sz="1800"/>
          </a:p>
        </p:txBody>
      </p:sp>
      <p:pic>
        <p:nvPicPr>
          <p:cNvPr id="96" name="Google Shape;96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367406" y="965354"/>
            <a:ext cx="2806700" cy="2794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 Rounded"/>
              <a:buNone/>
            </a:pPr>
            <a:r>
              <a:rPr lang="en-US"/>
              <a:t>Treatment</a:t>
            </a:r>
            <a:endParaRPr/>
          </a:p>
        </p:txBody>
      </p:sp>
      <p:sp>
        <p:nvSpPr>
          <p:cNvPr id="208" name="Google Shape;208;p19"/>
          <p:cNvSpPr txBox="1">
            <a:spLocks noGrp="1"/>
          </p:cNvSpPr>
          <p:nvPr>
            <p:ph type="body" idx="1"/>
          </p:nvPr>
        </p:nvSpPr>
        <p:spPr>
          <a:xfrm>
            <a:off x="838199" y="1600201"/>
            <a:ext cx="10715172" cy="4892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</a:pPr>
            <a:r>
              <a:rPr lang="en-US" sz="3000"/>
              <a:t>Applied Behavior Analysis (ABA) is one of the only scientifically valid treatments for autism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</a:pPr>
            <a:r>
              <a:rPr lang="en-US" sz="3000"/>
              <a:t>Treatment should begin young because the plasticity of the young brain allows for greater progress</a:t>
            </a:r>
            <a:endParaRPr/>
          </a:p>
          <a:p>
            <a:pPr marL="228600" lvl="0" indent="-2286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</a:pPr>
            <a:r>
              <a:rPr lang="en-US" sz="3000"/>
              <a:t>There is not any known cure for this life-long disorder.  However, some individuals show significant progress with treatment.  </a:t>
            </a:r>
            <a:endParaRPr/>
          </a:p>
          <a:p>
            <a:pPr marL="685800" lvl="1" indent="-228600" algn="l" rtl="0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700"/>
              <a:buChar char="•"/>
            </a:pPr>
            <a:r>
              <a:rPr lang="en-US" sz="2700"/>
              <a:t>Progress varies greatly among individuals</a:t>
            </a:r>
            <a:endParaRPr/>
          </a:p>
          <a:p>
            <a:pPr marL="685800" lvl="1" indent="-228600" algn="l" rtl="0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700"/>
              <a:buChar char="•"/>
            </a:pPr>
            <a:r>
              <a:rPr lang="en-US" sz="2700"/>
              <a:t>Some may even become indistinguishable from typically developing peers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</a:pPr>
            <a:r>
              <a:rPr lang="en-US" sz="3000"/>
              <a:t>Note: ABA is not conversation therapy – ABA strives to enhance lifestyle, not change an individual </a:t>
            </a:r>
            <a:endParaRPr/>
          </a:p>
          <a:p>
            <a:pPr marL="228600" lvl="0" indent="-88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endParaRPr sz="2200"/>
          </a:p>
          <a:p>
            <a:pPr marL="228600" lvl="0" indent="-127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endParaRPr sz="1600"/>
          </a:p>
          <a:p>
            <a:pPr marL="228600" lvl="0" indent="-127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</a:pPr>
            <a:endParaRPr/>
          </a:p>
        </p:txBody>
      </p:sp>
      <p:sp>
        <p:nvSpPr>
          <p:cNvPr id="209" name="Google Shape;209;p19"/>
          <p:cNvSpPr txBox="1"/>
          <p:nvPr/>
        </p:nvSpPr>
        <p:spPr>
          <a:xfrm>
            <a:off x="5921828" y="6311900"/>
            <a:ext cx="507671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https://www.autismspeaks.org/autism-statistics-asd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2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 Rounded"/>
              <a:buNone/>
            </a:pPr>
            <a:r>
              <a:rPr lang="en-US"/>
              <a:t>Non-Scientific Treatments</a:t>
            </a:r>
            <a:endParaRPr/>
          </a:p>
        </p:txBody>
      </p:sp>
      <p:sp>
        <p:nvSpPr>
          <p:cNvPr id="215" name="Google Shape;215;p20"/>
          <p:cNvSpPr txBox="1">
            <a:spLocks noGrp="1"/>
          </p:cNvSpPr>
          <p:nvPr>
            <p:ph type="body" idx="1"/>
          </p:nvPr>
        </p:nvSpPr>
        <p:spPr>
          <a:xfrm>
            <a:off x="838200" y="1690688"/>
            <a:ext cx="10515600" cy="4486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</a:pPr>
            <a:r>
              <a:rPr lang="en-US" sz="2400" i="1"/>
              <a:t>(No data to support the acquisition of skills and the reduction of autistic tendencies)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</a:pPr>
            <a:r>
              <a:rPr lang="en-US" sz="3000"/>
              <a:t>Sensory Integration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</a:pPr>
            <a:r>
              <a:rPr lang="en-US" sz="3000"/>
              <a:t>Floor Time (Greenspan)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</a:pPr>
            <a:r>
              <a:rPr lang="en-US" sz="3000"/>
              <a:t>Facilitated Communication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</a:pPr>
            <a:r>
              <a:rPr lang="en-US" sz="3000"/>
              <a:t>Music Therapy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</a:pPr>
            <a:r>
              <a:rPr lang="en-US" sz="3000"/>
              <a:t>Play Therapy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</a:pPr>
            <a:r>
              <a:rPr lang="en-US" sz="3000"/>
              <a:t>Dolphin Therapy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</a:pPr>
            <a:r>
              <a:rPr lang="en-US" sz="3000"/>
              <a:t>Etc.</a:t>
            </a:r>
            <a:endParaRPr/>
          </a:p>
        </p:txBody>
      </p:sp>
      <p:sp>
        <p:nvSpPr>
          <p:cNvPr id="216" name="Google Shape;216;p20"/>
          <p:cNvSpPr txBox="1"/>
          <p:nvPr/>
        </p:nvSpPr>
        <p:spPr>
          <a:xfrm>
            <a:off x="5036457" y="5167312"/>
            <a:ext cx="6589486" cy="13849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US" sz="22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** It is important to question treatments based on what we know about autism (i.e., that it is diagnosed in terms of behavioral deficits and excesses)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2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 Rounded"/>
              <a:buNone/>
            </a:pPr>
            <a:r>
              <a:rPr lang="en-US" b="1">
                <a:latin typeface="Arial Rounded"/>
                <a:ea typeface="Arial Rounded"/>
                <a:cs typeface="Arial Rounded"/>
                <a:sym typeface="Arial Rounded"/>
              </a:rPr>
              <a:t>Questions/Comments/Discussion</a:t>
            </a:r>
            <a:endParaRPr/>
          </a:p>
        </p:txBody>
      </p:sp>
      <p:pic>
        <p:nvPicPr>
          <p:cNvPr id="223" name="Google Shape;223;p21" descr="Objects095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4799857" y="1916832"/>
            <a:ext cx="2665413" cy="304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2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 Rounded"/>
              <a:buNone/>
            </a:pPr>
            <a:r>
              <a:rPr lang="en-US"/>
              <a:t>References</a:t>
            </a:r>
            <a:endParaRPr/>
          </a:p>
        </p:txBody>
      </p:sp>
      <p:sp>
        <p:nvSpPr>
          <p:cNvPr id="229" name="Google Shape;229;p22"/>
          <p:cNvSpPr txBox="1">
            <a:spLocks noGrp="1"/>
          </p:cNvSpPr>
          <p:nvPr>
            <p:ph type="body" idx="1"/>
          </p:nvPr>
        </p:nvSpPr>
        <p:spPr>
          <a:xfrm>
            <a:off x="838200" y="1690688"/>
            <a:ext cx="10515600" cy="4486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American Psychiatric Association. (2013). </a:t>
            </a:r>
            <a:r>
              <a:rPr lang="en-US" i="1"/>
              <a:t>Diagnostic and statistical manual of mental disorders</a:t>
            </a:r>
            <a:r>
              <a:rPr lang="en-US"/>
              <a:t> (5th ed.)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u="sng">
                <a:solidFill>
                  <a:schemeClr val="hlink"/>
                </a:solidFill>
                <a:hlinkClick r:id="rId3"/>
              </a:rPr>
              <a:t>https://www.autismspeaks.org</a:t>
            </a:r>
            <a:endParaRPr/>
          </a:p>
          <a:p>
            <a:pPr marL="228600" lvl="0" indent="-2889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u="sng">
                <a:solidFill>
                  <a:schemeClr val="hlink"/>
                </a:solidFill>
                <a:hlinkClick r:id="rId4"/>
              </a:rPr>
              <a:t>https://www.mayoclinic.org/diseases-conditions/autism-spectrum-disorder/symptoms-causes/syc-20352928</a:t>
            </a:r>
            <a:endParaRPr/>
          </a:p>
          <a:p>
            <a:pPr marL="228600" lvl="0" indent="-2889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u="sng">
                <a:solidFill>
                  <a:schemeClr val="hlink"/>
                </a:solidFill>
                <a:hlinkClick r:id="rId5"/>
              </a:rPr>
              <a:t>https://www.cdc.gov/ncbddd/autism/facts.html</a:t>
            </a:r>
            <a:r>
              <a:rPr lang="en-US"/>
              <a:t> </a:t>
            </a:r>
            <a:endParaRPr/>
          </a:p>
          <a:p>
            <a:pPr marL="228600" lvl="0" indent="-2889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2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 Rounded"/>
              <a:buNone/>
            </a:pPr>
            <a:r>
              <a:rPr lang="en-US"/>
              <a:t>Post-Test</a:t>
            </a:r>
            <a:endParaRPr/>
          </a:p>
        </p:txBody>
      </p:sp>
      <p:sp>
        <p:nvSpPr>
          <p:cNvPr id="235" name="Google Shape;235;p2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AutoNum type="arabicPeriod"/>
            </a:pPr>
            <a:r>
              <a:rPr lang="en-US" sz="1800"/>
              <a:t>What does ASD stand for? </a:t>
            </a:r>
            <a:endParaRPr/>
          </a:p>
          <a:p>
            <a:pPr marL="342900" lvl="0" indent="-3429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AutoNum type="arabicPeriod"/>
            </a:pPr>
            <a:r>
              <a:rPr lang="en-US" sz="1800"/>
              <a:t>How many levels of ASD does the DSM-V specify? </a:t>
            </a:r>
            <a:endParaRPr/>
          </a:p>
          <a:p>
            <a:pPr marL="342900" lvl="0" indent="-3429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AutoNum type="arabicPeriod"/>
            </a:pPr>
            <a:r>
              <a:rPr lang="en-US" sz="1800"/>
              <a:t>Autism can be characterized behavioral ________ and behavioral deficits</a:t>
            </a:r>
            <a:endParaRPr/>
          </a:p>
          <a:p>
            <a:pPr marL="342900" lvl="0" indent="-3429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AutoNum type="arabicPeriod"/>
            </a:pPr>
            <a:r>
              <a:rPr lang="en-US" sz="1800"/>
              <a:t>Autism is characterized by deficits in  _______, ________, and ______.</a:t>
            </a:r>
            <a:endParaRPr/>
          </a:p>
          <a:p>
            <a:pPr marL="342900" lvl="0" indent="-2286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endParaRPr sz="1800"/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 sz="1800"/>
              <a:t>True or False:</a:t>
            </a:r>
            <a:endParaRPr/>
          </a:p>
          <a:p>
            <a:pPr marL="342900" lvl="0" indent="-3429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 startAt="5"/>
            </a:pPr>
            <a:r>
              <a:rPr lang="en-US" sz="1800"/>
              <a:t>Autism used to be classified as Schizophrenia </a:t>
            </a:r>
            <a:endParaRPr/>
          </a:p>
          <a:p>
            <a:pPr marL="342900" lvl="0" indent="-3429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 startAt="5"/>
            </a:pPr>
            <a:r>
              <a:rPr lang="en-US" sz="1800"/>
              <a:t>Autism is a spectrum, ranging from mild to severe</a:t>
            </a:r>
            <a:endParaRPr/>
          </a:p>
          <a:p>
            <a:pPr marL="342900" lvl="0" indent="-3429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 startAt="5"/>
            </a:pPr>
            <a:r>
              <a:rPr lang="en-US" sz="1800"/>
              <a:t>Boys are 4x more likely than girls to be diagnosed with autism </a:t>
            </a:r>
            <a:endParaRPr/>
          </a:p>
          <a:p>
            <a:pPr marL="342900" lvl="0" indent="-3429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 startAt="5"/>
            </a:pPr>
            <a:r>
              <a:rPr lang="en-US" sz="1800"/>
              <a:t>Causes of autism include older parents</a:t>
            </a:r>
            <a:endParaRPr/>
          </a:p>
          <a:p>
            <a:pPr marL="342900" lvl="0" indent="-3429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 startAt="5"/>
            </a:pPr>
            <a:r>
              <a:rPr lang="en-US" sz="1800"/>
              <a:t>More than 50% of children with autism have chronic sleep problems </a:t>
            </a:r>
            <a:endParaRPr/>
          </a:p>
          <a:p>
            <a:pPr marL="342900" lvl="0" indent="-3429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 startAt="5"/>
            </a:pPr>
            <a:r>
              <a:rPr lang="en-US" sz="1800"/>
              <a:t>Some people with autism also have ADHD and/or anxiety </a:t>
            </a:r>
            <a:endParaRPr/>
          </a:p>
          <a:p>
            <a:pPr marL="342900" lvl="0" indent="-2286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/>
          </a:p>
          <a:p>
            <a:pPr marL="342900" lvl="0" indent="-2286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/>
          </a:p>
          <a:p>
            <a:pPr marL="342900" lvl="0" indent="-2286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/>
          </a:p>
          <a:p>
            <a:pPr marL="342900" lvl="0" indent="-2286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endParaRPr sz="1800"/>
          </a:p>
        </p:txBody>
      </p:sp>
      <p:pic>
        <p:nvPicPr>
          <p:cNvPr id="236" name="Google Shape;236;p2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367406" y="965354"/>
            <a:ext cx="2806700" cy="2794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 Rounded"/>
              <a:buNone/>
            </a:pPr>
            <a:r>
              <a:rPr lang="en-US"/>
              <a:t>Autism – Historical Background</a:t>
            </a:r>
            <a:endParaRPr/>
          </a:p>
        </p:txBody>
      </p:sp>
      <p:sp>
        <p:nvSpPr>
          <p:cNvPr id="102" name="Google Shape;102;p3"/>
          <p:cNvSpPr txBox="1">
            <a:spLocks noGrp="1"/>
          </p:cNvSpPr>
          <p:nvPr>
            <p:ph type="body" idx="1"/>
          </p:nvPr>
        </p:nvSpPr>
        <p:spPr>
          <a:xfrm>
            <a:off x="838200" y="1690688"/>
            <a:ext cx="10515600" cy="46100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</a:pPr>
            <a:r>
              <a:rPr lang="en-US" sz="2500"/>
              <a:t>1943 – Leo Kanner differentiated Autism from childhood Schizophrenia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</a:pPr>
            <a:r>
              <a:rPr lang="en-US" sz="2500"/>
              <a:t>1950’s/60’s – Bruno Bettelheim – Refrigerator mom theory</a:t>
            </a:r>
            <a:endParaRPr sz="2500" b="1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</a:pPr>
            <a:r>
              <a:rPr lang="en-US" sz="2500"/>
              <a:t>1970’s – Bernard Rimland – Autism is neuro-biological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</a:pPr>
            <a:r>
              <a:rPr lang="en-US" sz="2500"/>
              <a:t>1966 – Ivar Lovaas 1</a:t>
            </a:r>
            <a:r>
              <a:rPr lang="en-US" sz="2500" baseline="30000"/>
              <a:t>st</a:t>
            </a:r>
            <a:r>
              <a:rPr lang="en-US" sz="2500"/>
              <a:t> used the behavior analytic approach in UCLA for autism treatment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</a:pPr>
            <a:r>
              <a:rPr lang="en-US" sz="2500"/>
              <a:t>1987 – Lovaas published a study documenting the success of this treatment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</a:pPr>
            <a:r>
              <a:rPr lang="en-US" sz="2500"/>
              <a:t>1990’s – ABA widely used in the US for the treatment of ASD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</a:pPr>
            <a:r>
              <a:rPr lang="en-US" sz="2500"/>
              <a:t>2013 – DSM 5 updated the status of ASD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</a:pPr>
            <a:r>
              <a:rPr lang="en-US" sz="2500"/>
              <a:t>2018 – Insurance companies cover ABA in all US states</a:t>
            </a:r>
            <a:endParaRPr/>
          </a:p>
        </p:txBody>
      </p:sp>
      <p:pic>
        <p:nvPicPr>
          <p:cNvPr id="103" name="Google Shape;103;p3" descr="C:\Documents and Settings\Leila Farshchian\Local Settings\Temporary Internet Files\Content.IE5\1HZP4SH9\MCj03486330000[1].wmf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166865" y="312006"/>
            <a:ext cx="911225" cy="911225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Google Shape;104;p3"/>
          <p:cNvSpPr txBox="1"/>
          <p:nvPr/>
        </p:nvSpPr>
        <p:spPr>
          <a:xfrm>
            <a:off x="9056915" y="6271810"/>
            <a:ext cx="2731325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Alpine Learning Group, Inc.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 Rounded"/>
              <a:buNone/>
            </a:pPr>
            <a:r>
              <a:rPr lang="en-US"/>
              <a:t>What is Autism</a:t>
            </a:r>
            <a:endParaRPr/>
          </a:p>
        </p:txBody>
      </p:sp>
      <p:sp>
        <p:nvSpPr>
          <p:cNvPr id="111" name="Google Shape;111;p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Char char="•"/>
            </a:pPr>
            <a:r>
              <a:rPr lang="en-US"/>
              <a:t>Ideas??</a:t>
            </a:r>
            <a:endParaRPr/>
          </a:p>
        </p:txBody>
      </p:sp>
      <p:pic>
        <p:nvPicPr>
          <p:cNvPr id="112" name="Google Shape;112;p4" descr="j033651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656139" y="2276475"/>
            <a:ext cx="2516187" cy="3124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 Rounded"/>
              <a:buNone/>
            </a:pPr>
            <a:r>
              <a:rPr lang="en-US"/>
              <a:t>Autism is…</a:t>
            </a:r>
            <a:endParaRPr/>
          </a:p>
        </p:txBody>
      </p:sp>
      <p:sp>
        <p:nvSpPr>
          <p:cNvPr id="118" name="Google Shape;118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Char char="•"/>
            </a:pPr>
            <a:r>
              <a:rPr lang="en-US"/>
              <a:t>A developmental disorder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400"/>
              <a:buChar char="•"/>
            </a:pPr>
            <a:r>
              <a:rPr lang="en-US"/>
              <a:t>A spectrum – mild to severe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400"/>
              <a:buChar char="•"/>
            </a:pPr>
            <a:r>
              <a:rPr lang="en-US"/>
              <a:t>DSM V: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</a:pPr>
            <a:r>
              <a:rPr lang="en-US"/>
              <a:t>Deficits in language, social, behavior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</a:pPr>
            <a:r>
              <a:rPr lang="en-US"/>
              <a:t>3 levels 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</a:pP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</a:pPr>
            <a:r>
              <a:rPr lang="en-US" sz="3000"/>
              <a:t>https://www.autismspeaks.org/what-autism/diagnosis/dsm-5-diagnostic-criteria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 Rounded"/>
              <a:buNone/>
            </a:pPr>
            <a:r>
              <a:rPr lang="en-US"/>
              <a:t>DSM V (2013)</a:t>
            </a:r>
            <a:endParaRPr/>
          </a:p>
        </p:txBody>
      </p:sp>
      <p:sp>
        <p:nvSpPr>
          <p:cNvPr id="124" name="Google Shape;124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Char char="•"/>
            </a:pPr>
            <a:r>
              <a:rPr lang="en-US"/>
              <a:t>Diagnostic and Statistical Manual of Mental Disorders – Version 5 – 2013 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400"/>
              <a:buChar char="•"/>
            </a:pPr>
            <a:r>
              <a:rPr lang="en-US"/>
              <a:t>Autism Spectrum Disorder (ASD) merged 4 previously distinct diagnosis into 1: 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</a:pPr>
            <a:r>
              <a:rPr lang="en-US"/>
              <a:t>Autism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</a:pPr>
            <a:r>
              <a:rPr lang="en-US"/>
              <a:t>Childhood Disintegrative Disorder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</a:pPr>
            <a:r>
              <a:rPr lang="en-US"/>
              <a:t>Pervasive Developmental Disorder NOS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</a:pPr>
            <a:r>
              <a:rPr lang="en-US"/>
              <a:t>Asperger Syndrome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</a:pP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 Rounded"/>
              <a:buNone/>
            </a:pPr>
            <a:r>
              <a:rPr lang="en-US"/>
              <a:t>3 Levels of Severity – Level 1 </a:t>
            </a:r>
            <a:endParaRPr/>
          </a:p>
        </p:txBody>
      </p:sp>
      <p:sp>
        <p:nvSpPr>
          <p:cNvPr id="130" name="Google Shape;130;p7"/>
          <p:cNvSpPr txBox="1">
            <a:spLocks noGrp="1"/>
          </p:cNvSpPr>
          <p:nvPr>
            <p:ph type="body" idx="1"/>
          </p:nvPr>
        </p:nvSpPr>
        <p:spPr>
          <a:xfrm>
            <a:off x="838200" y="1796596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</a:pPr>
            <a:r>
              <a:rPr lang="en-US"/>
              <a:t>Level 1 – “Requiring support”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</a:pPr>
            <a:r>
              <a:rPr lang="en-US"/>
              <a:t>Typically speaks in full-sentences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</a:pPr>
            <a:r>
              <a:rPr lang="en-US"/>
              <a:t>Social deficits</a:t>
            </a:r>
            <a:endParaRPr/>
          </a:p>
          <a:p>
            <a:pPr marL="11430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Difficulty initiating and maintaining conversation </a:t>
            </a:r>
            <a:endParaRPr/>
          </a:p>
          <a:p>
            <a:pPr marL="11430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Non-verbal cues can be difficult 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</a:pPr>
            <a:r>
              <a:rPr lang="en-US"/>
              <a:t>Inflexibility of behavior</a:t>
            </a:r>
            <a:endParaRPr/>
          </a:p>
          <a:p>
            <a:pPr marL="11430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Difficulty switching between activities 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</a:pPr>
            <a:r>
              <a:rPr lang="en-US"/>
              <a:t>Problems with organization and planning</a:t>
            </a:r>
            <a:endParaRPr/>
          </a:p>
          <a:p>
            <a:pPr marL="228600" lvl="0" indent="-127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</a:pPr>
            <a:endParaRPr/>
          </a:p>
        </p:txBody>
      </p:sp>
      <p:sp>
        <p:nvSpPr>
          <p:cNvPr id="131" name="Google Shape;131;p7"/>
          <p:cNvSpPr txBox="1"/>
          <p:nvPr/>
        </p:nvSpPr>
        <p:spPr>
          <a:xfrm>
            <a:off x="9114971" y="5778602"/>
            <a:ext cx="1056700" cy="4770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lang="en-US" sz="2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DSM V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 Rounded"/>
              <a:buNone/>
            </a:pPr>
            <a:r>
              <a:rPr lang="en-US"/>
              <a:t>3 Levels of Severity – Level 2 </a:t>
            </a:r>
            <a:endParaRPr/>
          </a:p>
        </p:txBody>
      </p:sp>
      <p:sp>
        <p:nvSpPr>
          <p:cNvPr id="137" name="Google Shape;137;p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</a:pPr>
            <a:r>
              <a:rPr lang="en-US"/>
              <a:t>Level 2 – ”Requiring substantial support”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</a:pPr>
            <a:r>
              <a:rPr lang="en-US"/>
              <a:t>Language impairments – speaks in short phrases 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</a:pPr>
            <a:r>
              <a:rPr lang="en-US"/>
              <a:t>Social impairments 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</a:pPr>
            <a:r>
              <a:rPr lang="en-US"/>
              <a:t>Narrowed interests 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</a:pPr>
            <a:r>
              <a:rPr lang="en-US"/>
              <a:t>Difficulty coping with change 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</a:pPr>
            <a:r>
              <a:rPr lang="en-US"/>
              <a:t>Restricted repetitive behaviors</a:t>
            </a:r>
            <a:endParaRPr/>
          </a:p>
          <a:p>
            <a:pPr marL="228600" lvl="0" indent="-127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</a:pPr>
            <a:endParaRPr/>
          </a:p>
        </p:txBody>
      </p:sp>
      <p:sp>
        <p:nvSpPr>
          <p:cNvPr id="138" name="Google Shape;138;p8"/>
          <p:cNvSpPr txBox="1"/>
          <p:nvPr/>
        </p:nvSpPr>
        <p:spPr>
          <a:xfrm>
            <a:off x="9114971" y="5778602"/>
            <a:ext cx="1056700" cy="4770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lang="en-US" sz="2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DSM V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 Rounded"/>
              <a:buNone/>
            </a:pPr>
            <a:r>
              <a:rPr lang="en-US"/>
              <a:t>3 Levels of Severity – Level 3 </a:t>
            </a:r>
            <a:endParaRPr/>
          </a:p>
        </p:txBody>
      </p:sp>
      <p:sp>
        <p:nvSpPr>
          <p:cNvPr id="144" name="Google Shape;144;p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</a:pPr>
            <a:r>
              <a:rPr lang="en-US"/>
              <a:t>Level 3 – “Requiring very substantial support”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</a:pPr>
            <a:r>
              <a:rPr lang="en-US"/>
              <a:t>Severe deficits in verbal and nonverbal social communication 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</a:pPr>
            <a:r>
              <a:rPr lang="en-US"/>
              <a:t>Limited initiations of social interaction 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</a:pPr>
            <a:r>
              <a:rPr lang="en-US"/>
              <a:t>Severe language delays 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</a:pPr>
            <a:r>
              <a:rPr lang="en-US"/>
              <a:t>Inflexibility of behavior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</a:pPr>
            <a:r>
              <a:rPr lang="en-US"/>
              <a:t>Extreme difficulty coping with change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</a:pPr>
            <a:r>
              <a:rPr lang="en-US"/>
              <a:t>Restricted/Repetitive behaviors that markedly interfere with functioning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</a:pPr>
            <a:r>
              <a:rPr lang="en-US"/>
              <a:t>Great distress changing focus  </a:t>
            </a:r>
            <a:endParaRPr/>
          </a:p>
        </p:txBody>
      </p:sp>
      <p:sp>
        <p:nvSpPr>
          <p:cNvPr id="145" name="Google Shape;145;p9"/>
          <p:cNvSpPr txBox="1"/>
          <p:nvPr/>
        </p:nvSpPr>
        <p:spPr>
          <a:xfrm>
            <a:off x="9114971" y="5778602"/>
            <a:ext cx="1056700" cy="4770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lang="en-US" sz="2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DSM V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1452</Words>
  <Application>Microsoft Macintosh PowerPoint</Application>
  <PresentationFormat>Widescreen</PresentationFormat>
  <Paragraphs>215</Paragraphs>
  <Slides>24</Slides>
  <Notes>23</Notes>
  <HiddenSlides>0</HiddenSlides>
  <MMClips>2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Arial Rounded</vt:lpstr>
      <vt:lpstr>Calibri</vt:lpstr>
      <vt:lpstr>Noto Sans Symbols</vt:lpstr>
      <vt:lpstr>Office Theme</vt:lpstr>
      <vt:lpstr>What is Autism Spectrum Disorder</vt:lpstr>
      <vt:lpstr>Pre-Test</vt:lpstr>
      <vt:lpstr>Autism – Historical Background</vt:lpstr>
      <vt:lpstr>What is Autism</vt:lpstr>
      <vt:lpstr>Autism is…</vt:lpstr>
      <vt:lpstr>DSM V (2013)</vt:lpstr>
      <vt:lpstr>3 Levels of Severity – Level 1 </vt:lpstr>
      <vt:lpstr>3 Levels of Severity – Level 2 </vt:lpstr>
      <vt:lpstr>3 Levels of Severity – Level 3 </vt:lpstr>
      <vt:lpstr>Behavioral Excesses</vt:lpstr>
      <vt:lpstr>Behavioral Deficits</vt:lpstr>
      <vt:lpstr>Behavioral Deficits</vt:lpstr>
      <vt:lpstr>Impaired Social Development</vt:lpstr>
      <vt:lpstr>Restricted, Repetitive Behavior</vt:lpstr>
      <vt:lpstr>Video</vt:lpstr>
      <vt:lpstr>Video</vt:lpstr>
      <vt:lpstr>Autism Prevalence </vt:lpstr>
      <vt:lpstr>Causes of Autism Spectrum Disorder </vt:lpstr>
      <vt:lpstr>Associated Health Conditions</vt:lpstr>
      <vt:lpstr>Treatment</vt:lpstr>
      <vt:lpstr>Non-Scientific Treatments</vt:lpstr>
      <vt:lpstr>Questions/Comments/Discussion</vt:lpstr>
      <vt:lpstr>References</vt:lpstr>
      <vt:lpstr>Post-Test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Shayna Gaunt</dc:creator>
  <cp:lastModifiedBy>Shayna Gaunt</cp:lastModifiedBy>
  <cp:revision>3</cp:revision>
  <dcterms:created xsi:type="dcterms:W3CDTF">2021-03-29T15:58:02Z</dcterms:created>
  <dcterms:modified xsi:type="dcterms:W3CDTF">2025-03-31T12:58:25Z</dcterms:modified>
</cp:coreProperties>
</file>